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68" r:id="rId3"/>
    <p:sldId id="274" r:id="rId4"/>
    <p:sldId id="275" r:id="rId5"/>
    <p:sldId id="286" r:id="rId6"/>
    <p:sldId id="290" r:id="rId7"/>
    <p:sldId id="257" r:id="rId8"/>
    <p:sldId id="265" r:id="rId9"/>
    <p:sldId id="266" r:id="rId10"/>
    <p:sldId id="258" r:id="rId11"/>
    <p:sldId id="288" r:id="rId12"/>
    <p:sldId id="287" r:id="rId13"/>
    <p:sldId id="277" r:id="rId14"/>
    <p:sldId id="284" r:id="rId15"/>
    <p:sldId id="279" r:id="rId16"/>
    <p:sldId id="280" r:id="rId17"/>
    <p:sldId id="285" r:id="rId18"/>
    <p:sldId id="289" r:id="rId19"/>
    <p:sldId id="262" r:id="rId20"/>
    <p:sldId id="282" r:id="rId21"/>
    <p:sldId id="261" r:id="rId22"/>
    <p:sldId id="283" r:id="rId23"/>
    <p:sldId id="264" r:id="rId24"/>
  </p:sldIdLst>
  <p:sldSz cx="12192000" cy="6858000"/>
  <p:notesSz cx="7102475" cy="9388475"/>
  <p:embeddedFontLs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Basic" panose="020B0604020202020204" charset="0"/>
      <p:regular r:id="rId30"/>
    </p:embeddedFont>
    <p:embeddedFont>
      <p:font typeface="Paytone One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Diffey" initials="GD" lastIdx="6" clrIdx="0">
    <p:extLst>
      <p:ext uri="{19B8F6BF-5375-455C-9EA6-DF929625EA0E}">
        <p15:presenceInfo xmlns:p15="http://schemas.microsoft.com/office/powerpoint/2012/main" userId="S-1-5-21-1177238915-1604221776-725345543-1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8" autoAdjust="0"/>
    <p:restoredTop sz="63065" autoAdjust="0"/>
  </p:normalViewPr>
  <p:slideViewPr>
    <p:cSldViewPr snapToGrid="0">
      <p:cViewPr varScale="1">
        <p:scale>
          <a:sx n="115" d="100"/>
          <a:sy n="115" d="100"/>
        </p:scale>
        <p:origin x="2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7T20:53:49.527" idx="2">
    <p:pos x="5324" y="1568"/>
    <p:text>Mike can you replace this with the logos from Nick inLondon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390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lang="en-CA" baseline="0" dirty="0" smtClean="0"/>
          </a:p>
          <a:p>
            <a:pPr marL="0" indent="0">
              <a:buNone/>
            </a:pPr>
            <a:endParaRPr lang="en-CA" baseline="0" dirty="0" smtClean="0"/>
          </a:p>
          <a:p>
            <a:pPr marL="0" indent="0">
              <a:buNone/>
            </a:pPr>
            <a:endParaRPr lang="en-CA" baseline="0" dirty="0" smtClean="0"/>
          </a:p>
          <a:p>
            <a:pPr marL="0" indent="0">
              <a:buNone/>
            </a:pPr>
            <a:endParaRPr lang="en-CA" baseline="0" dirty="0" smtClean="0"/>
          </a:p>
          <a:p>
            <a:pPr marL="0" indent="0">
              <a:buNone/>
            </a:pPr>
            <a:r>
              <a:rPr lang="en-CA" baseline="0" dirty="0" smtClean="0"/>
              <a:t>                              </a:t>
            </a:r>
          </a:p>
          <a:p>
            <a:pPr marL="0" indent="0">
              <a:buNone/>
            </a:pPr>
            <a:endParaRPr lang="en-CA" baseline="0" dirty="0" smtClean="0"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2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f9658b0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f9658b0da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06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80365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37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77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45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61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252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34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90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3743dd70f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3743dd70f_5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74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907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9f57b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9f57b309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74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9f57b309_0_1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9f57b309_0_165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46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3d84a26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3d84a2678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24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59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840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1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9658b0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9658b0da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37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3743dd70f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63743dd70f_6_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245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43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96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6720" y="843978"/>
            <a:ext cx="70713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6720" y="3247675"/>
            <a:ext cx="625449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2625" y="-91675"/>
            <a:ext cx="12272620" cy="69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23672" y="681037"/>
            <a:ext cx="6342888" cy="5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23672" y="2440240"/>
            <a:ext cx="6342888" cy="255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23863" y="1384300"/>
            <a:ext cx="6342062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3"/>
          </p:nvPr>
        </p:nvSpPr>
        <p:spPr>
          <a:xfrm>
            <a:off x="7488388" y="0"/>
            <a:ext cx="4169664" cy="49992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29514" y="841248"/>
            <a:ext cx="8677910" cy="485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23672" y="4014882"/>
            <a:ext cx="3537077" cy="3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sic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23672" y="681037"/>
            <a:ext cx="6342888" cy="5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327461" y="4014882"/>
            <a:ext cx="3537077" cy="3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sic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3"/>
          </p:nvPr>
        </p:nvSpPr>
        <p:spPr>
          <a:xfrm>
            <a:off x="8133714" y="4014882"/>
            <a:ext cx="3537077" cy="367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sic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4"/>
          </p:nvPr>
        </p:nvSpPr>
        <p:spPr>
          <a:xfrm>
            <a:off x="424498" y="1376092"/>
            <a:ext cx="63420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231424" y="2569270"/>
            <a:ext cx="6120788" cy="242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7688" y="0"/>
            <a:ext cx="4169664" cy="49992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5230812" y="561032"/>
            <a:ext cx="574198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4"/>
          </p:nvPr>
        </p:nvSpPr>
        <p:spPr>
          <a:xfrm>
            <a:off x="5230812" y="1292722"/>
            <a:ext cx="61214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2877" y="1616409"/>
            <a:ext cx="55144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2877" y="5676486"/>
            <a:ext cx="601345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B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fc-fcc.smapply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407025" y="167075"/>
            <a:ext cx="74514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000" b="1" dirty="0">
                <a:latin typeface="Paytone One"/>
                <a:ea typeface="Paytone One"/>
                <a:cs typeface="Paytone One"/>
                <a:sym typeface="Paytone One"/>
              </a:rPr>
              <a:t>Introduction </a:t>
            </a:r>
            <a:br>
              <a:rPr lang="en-US" sz="6000" b="1" dirty="0">
                <a:latin typeface="Paytone One"/>
                <a:ea typeface="Paytone One"/>
                <a:cs typeface="Paytone One"/>
                <a:sym typeface="Paytone One"/>
              </a:rPr>
            </a:br>
            <a:r>
              <a:rPr lang="en-US" sz="6000" b="1" dirty="0">
                <a:latin typeface="Paytone One"/>
                <a:ea typeface="Paytone One"/>
                <a:cs typeface="Paytone One"/>
                <a:sym typeface="Paytone One"/>
              </a:rPr>
              <a:t>to the IRP </a:t>
            </a:r>
            <a:endParaRPr sz="6000" b="1" dirty="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80050" y="1431636"/>
            <a:ext cx="3731732" cy="135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 smtClean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smtClean="0">
                <a:latin typeface="Poppins"/>
                <a:ea typeface="Poppins"/>
                <a:cs typeface="Poppins"/>
                <a:sym typeface="Poppins"/>
              </a:rPr>
              <a:t>January 9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dirty="0" smtClean="0">
                <a:latin typeface="Poppins"/>
                <a:ea typeface="Poppins"/>
                <a:cs typeface="Poppins"/>
                <a:sym typeface="Poppins"/>
              </a:rPr>
              <a:t>2020 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 t="7902"/>
          <a:stretch/>
        </p:blipFill>
        <p:spPr>
          <a:xfrm>
            <a:off x="480050" y="5773500"/>
            <a:ext cx="4111949" cy="7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1" y="2789381"/>
            <a:ext cx="5888895" cy="114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232636" y="1912890"/>
            <a:ext cx="5686097" cy="29113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00" dirty="0" smtClean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600" dirty="0" smtClean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a mission-driven organization, and </a:t>
            </a:r>
            <a:r>
              <a:rPr lang="en-US" sz="26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sells goods or services to earn a revenue, while also helping achieve social, cultural, or environmental goals</a:t>
            </a:r>
            <a:r>
              <a:rPr lang="en-US" dirty="0" smtClean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Some examples…..</a:t>
            </a:r>
            <a:endParaRPr dirty="0" smtClean="0">
              <a:solidFill>
                <a:schemeClr val="tx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54069" y="1145628"/>
            <a:ext cx="5044033" cy="42828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Basic" panose="020B0604020202020204" charset="0"/>
                <a:ea typeface="Paytone One"/>
                <a:cs typeface="Paytone One"/>
                <a:sym typeface="Paytone One"/>
              </a:rPr>
              <a:t>Social finance</a:t>
            </a:r>
            <a:endParaRPr sz="3000" dirty="0">
              <a:latin typeface="Basic" panose="020B0604020202020204" charset="0"/>
              <a:ea typeface="Paytone One"/>
              <a:cs typeface="Paytone One"/>
              <a:sym typeface="Paytone One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6232636" y="1074898"/>
            <a:ext cx="5680943" cy="3915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Basic" panose="020B0604020202020204" charset="0"/>
                <a:ea typeface="Paytone One"/>
                <a:cs typeface="Paytone One"/>
                <a:sym typeface="Paytone One"/>
              </a:rPr>
              <a:t>Social enterprise</a:t>
            </a:r>
            <a:endParaRPr sz="3600" dirty="0">
              <a:latin typeface="Basic" panose="020B0604020202020204" charset="0"/>
              <a:ea typeface="Paytone One"/>
              <a:cs typeface="Paytone One"/>
              <a:sym typeface="Paytone One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664909" y="1781714"/>
            <a:ext cx="4611286" cy="304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600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 </a:t>
            </a:r>
            <a:r>
              <a:rPr lang="en-US" sz="26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investment that has a positive social, cultural, or environmental impact that also generates some return for investors.  </a:t>
            </a:r>
            <a:r>
              <a:rPr lang="en-US" sz="2600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Social </a:t>
            </a:r>
            <a:r>
              <a:rPr lang="en-US" sz="26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finance connects capital to purpose.</a:t>
            </a:r>
            <a:endParaRPr sz="26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8" name="Google Shape;67;p11"/>
          <p:cNvSpPr txBox="1">
            <a:spLocks/>
          </p:cNvSpPr>
          <p:nvPr/>
        </p:nvSpPr>
        <p:spPr>
          <a:xfrm>
            <a:off x="412875" y="31015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 smtClean="0">
                <a:solidFill>
                  <a:schemeClr val="tx2"/>
                </a:solidFill>
                <a:latin typeface="Paytone One"/>
                <a:ea typeface="Paytone One"/>
                <a:cs typeface="Paytone One"/>
                <a:sym typeface="Paytone One"/>
              </a:rPr>
              <a:t>Some definitions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580281"/>
            <a:ext cx="8163566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 smtClean="0">
                <a:latin typeface="Paytone One" panose="020B0604020202020204" charset="0"/>
              </a:rPr>
              <a:t>Key considerations</a:t>
            </a:r>
            <a:endParaRPr sz="3600" dirty="0">
              <a:latin typeface="Paytone One" panose="020B0604020202020204" charset="0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12875" y="1473681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dirty="0" smtClean="0"/>
              <a:t>What is the social/cultural/environmental impact?</a:t>
            </a:r>
            <a:br>
              <a:rPr lang="en-CA" dirty="0" smtClean="0"/>
            </a:br>
            <a:endParaRPr lang="en-CA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dirty="0" smtClean="0"/>
              <a:t>What is the enterprise? How will revenue be generate through goods and services</a:t>
            </a:r>
            <a:br>
              <a:rPr lang="en-CA" dirty="0" smtClean="0"/>
            </a:br>
            <a:endParaRPr lang="en-CA" dirty="0"/>
          </a:p>
          <a:p>
            <a:pPr marL="0" indent="0"/>
            <a:r>
              <a:rPr lang="en-CA" dirty="0"/>
              <a:t>What will be the need for capital investment</a:t>
            </a:r>
            <a:r>
              <a:rPr lang="en-CA" dirty="0" smtClean="0"/>
              <a:t>?</a:t>
            </a:r>
            <a:br>
              <a:rPr lang="en-CA" dirty="0" smtClean="0"/>
            </a:br>
            <a:endParaRPr lang="en-CA" dirty="0"/>
          </a:p>
          <a:p>
            <a:pPr marL="0" indent="0"/>
            <a:r>
              <a:rPr lang="en-CA" dirty="0" smtClean="0"/>
              <a:t>What do you need to become investment ready?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4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 smtClean="0">
                <a:latin typeface="Paytone One" panose="020B0604020202020204" charset="0"/>
              </a:rPr>
              <a:t>Charity’s catering business</a:t>
            </a:r>
            <a:endParaRPr sz="4000" dirty="0">
              <a:latin typeface="Paytone One" panose="020B0604020202020204" charset="0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Charity saw need for skills training, employment opportunities, and nutritious meals for participants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Identified a catering business as a potential solution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CA" dirty="0"/>
              <a:t>Funds </a:t>
            </a:r>
            <a:r>
              <a:rPr lang="en-CA" dirty="0" smtClean="0"/>
              <a:t>provided for </a:t>
            </a:r>
            <a:r>
              <a:rPr lang="en-CA" dirty="0"/>
              <a:t>business </a:t>
            </a:r>
            <a:r>
              <a:rPr lang="en-CA" dirty="0" smtClean="0"/>
              <a:t>plan to determine viability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Led to investment renovating kitchen facilities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 smtClean="0">
                <a:latin typeface="Paytone One" panose="020B0604020202020204" charset="0"/>
              </a:rPr>
              <a:t>Indigenous fish </a:t>
            </a:r>
            <a:r>
              <a:rPr lang="en-CA" sz="4000" dirty="0">
                <a:latin typeface="Paytone One" panose="020B0604020202020204" charset="0"/>
              </a:rPr>
              <a:t>f</a:t>
            </a:r>
            <a:r>
              <a:rPr lang="en-CA" sz="4000" dirty="0" smtClean="0">
                <a:latin typeface="Paytone One" panose="020B0604020202020204" charset="0"/>
              </a:rPr>
              <a:t>arm</a:t>
            </a:r>
            <a:endParaRPr sz="4000" dirty="0">
              <a:latin typeface="Paytone One" panose="020B0604020202020204" charset="0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Objective to provide employment and revenue to the Band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Outsourcing processing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CA" dirty="0"/>
              <a:t>Scale </a:t>
            </a:r>
            <a:r>
              <a:rPr lang="en-CA" dirty="0" smtClean="0"/>
              <a:t>up </a:t>
            </a:r>
            <a:r>
              <a:rPr lang="en-CA" dirty="0"/>
              <a:t>existing aquafarm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Required </a:t>
            </a:r>
            <a:r>
              <a:rPr lang="en-CA" dirty="0"/>
              <a:t>funding for processing plant capital equipment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7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 smtClean="0">
                <a:latin typeface="Paytone One" panose="020B0604020202020204" charset="0"/>
              </a:rPr>
              <a:t>Repurposing worship spaces</a:t>
            </a:r>
            <a:endParaRPr sz="4000" dirty="0">
              <a:latin typeface="Paytone One" panose="020B0604020202020204" charset="0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Aging congregation with surplus space &amp; community space they wish to preserve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Enterprise related to an arts-based community hub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Business plan required to determine viability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Capital investment required for renovations &amp; upgrades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16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latin typeface="Paytone One" panose="020B0604020202020204" charset="0"/>
              </a:rPr>
              <a:t>Non-profit </a:t>
            </a:r>
            <a:r>
              <a:rPr lang="en-CA" sz="4000" dirty="0" smtClean="0">
                <a:latin typeface="Paytone One" panose="020B0604020202020204" charset="0"/>
              </a:rPr>
              <a:t>co-ops</a:t>
            </a:r>
            <a:endParaRPr sz="4000" dirty="0">
              <a:latin typeface="Paytone One" panose="020B0604020202020204" charset="0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84154" y="1673050"/>
            <a:ext cx="7146355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Start-up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Needed help to get from paper to sustainable reality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Business </a:t>
            </a:r>
            <a:r>
              <a:rPr lang="en-CA" dirty="0" smtClean="0"/>
              <a:t>planning</a:t>
            </a:r>
            <a:endParaRPr lang="en-CA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Capital </a:t>
            </a:r>
            <a:r>
              <a:rPr lang="en-CA" dirty="0" smtClean="0"/>
              <a:t>structure</a:t>
            </a:r>
            <a:endParaRPr lang="en-CA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Membership </a:t>
            </a:r>
            <a:r>
              <a:rPr lang="en-CA" dirty="0" smtClean="0"/>
              <a:t>engagement</a:t>
            </a:r>
            <a:endParaRPr lang="en-CA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/>
              <a:t>Required funding for leasehold improvements and capital equipment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81114" y="408519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latin typeface="Paytone One" panose="020B0604020202020204" charset="0"/>
              </a:rPr>
              <a:t>Key components of </a:t>
            </a:r>
            <a:r>
              <a:rPr lang="en-CA" sz="3600" dirty="0" smtClean="0">
                <a:latin typeface="Paytone One" panose="020B0604020202020204" charset="0"/>
              </a:rPr>
              <a:t>investment </a:t>
            </a:r>
            <a:r>
              <a:rPr lang="en-CA" sz="3600" dirty="0">
                <a:latin typeface="Paytone One" panose="020B0604020202020204" charset="0"/>
              </a:rPr>
              <a:t>readiness</a:t>
            </a:r>
            <a:endParaRPr sz="3600" dirty="0">
              <a:latin typeface="Paytone One" panose="020B0604020202020204" charset="0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683904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Financial strength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Management and governance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Planning and reporting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Business plan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Repayment sources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9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Paytone One"/>
                <a:ea typeface="Paytone One"/>
                <a:cs typeface="Paytone One"/>
                <a:sym typeface="Paytone One"/>
              </a:rPr>
              <a:t>Who </a:t>
            </a:r>
            <a:r>
              <a:rPr lang="en-US" sz="5400" dirty="0">
                <a:latin typeface="Paytone One"/>
                <a:ea typeface="Paytone One"/>
                <a:cs typeface="Paytone One"/>
                <a:sym typeface="Paytone One"/>
              </a:rPr>
              <a:t>is eligible?</a:t>
            </a:r>
            <a:endParaRPr sz="5400" dirty="0">
              <a:latin typeface="Paytone One"/>
              <a:ea typeface="Paytone One"/>
              <a:cs typeface="Paytone One"/>
              <a:sym typeface="Payto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If </a:t>
            </a: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you are a: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Charity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Incorporated non-profit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Co-op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For-profit social enterprise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… and need support for a project that will allow you to explore or advance you</a:t>
            </a:r>
            <a:r>
              <a:rPr lang="en-US" sz="24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r </a:t>
            </a:r>
            <a:r>
              <a:rPr lang="en-US" sz="2400" dirty="0" smtClean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enterprise or project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6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dirty="0" smtClean="0">
                <a:latin typeface="Paytone One"/>
                <a:sym typeface="Paytone One"/>
              </a:rPr>
              <a:t>Application process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 smtClean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</a:pP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CFC </a:t>
            </a: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encourages applications  from rural areas, Indigenous-led and focused </a:t>
            </a: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organizations,  </a:t>
            </a: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linguistic minorities,  newcomers to Canada, and other minority communities. </a:t>
            </a:r>
            <a:endParaRPr lang="en-CA" sz="2400" dirty="0" smtClean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 smtClean="0">
                <a:latin typeface="Poppins"/>
                <a:ea typeface="Poppins"/>
                <a:cs typeface="Poppins"/>
                <a:sym typeface="Poppins"/>
              </a:rPr>
              <a:t>CFC Resource library – PDF available of application guidelines, full application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497475" y="540150"/>
            <a:ext cx="8342400" cy="859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Paytone One"/>
                <a:ea typeface="Paytone One"/>
                <a:cs typeface="Paytone One"/>
                <a:sym typeface="Paytone One"/>
              </a:rPr>
              <a:t>How can I apply?</a:t>
            </a:r>
            <a:endParaRPr sz="540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544174" y="1399350"/>
            <a:ext cx="11132713" cy="4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schemeClr val="lt2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  <a:t>Visit </a:t>
            </a:r>
            <a:r>
              <a:rPr lang="en-CA" sz="2400" dirty="0" smtClean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  <a:hlinkClick r:id="rId3"/>
              </a:rPr>
              <a:t>https://cfc-fcc.smapply.ca/</a:t>
            </a:r>
            <a:r>
              <a:rPr lang="en-CA" sz="2400" dirty="0" smtClean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to </a:t>
            </a: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set up an account and apply.</a:t>
            </a:r>
            <a:b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lang="en-US"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Online application is streamed by eligibility status (qualified </a:t>
            </a:r>
            <a:r>
              <a:rPr lang="en-US" sz="2400" dirty="0" err="1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donees</a:t>
            </a: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 vs. non-qualified </a:t>
            </a:r>
            <a:r>
              <a:rPr lang="en-US" sz="2400" dirty="0" err="1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donees</a:t>
            </a: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). </a:t>
            </a: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In the application form, you’ll be asked to provide details like</a:t>
            </a: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The social, cultural, or environmental issues you address</a:t>
            </a: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How you generate revenue (or plan to)</a:t>
            </a: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How you measure and report your impact</a:t>
            </a: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How </a:t>
            </a:r>
            <a:r>
              <a:rPr lang="en-US" sz="2400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you plan to spend your funds to prepare for </a:t>
            </a: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investment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</a:pPr>
            <a:endParaRPr lang="en-US" sz="2400" dirty="0" smtClean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</a:pPr>
            <a:r>
              <a:rPr lang="en-US" sz="2400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Some questions are for data gathering and reporting purposes.</a:t>
            </a: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Paytone One" panose="020B0604020202020204" charset="0"/>
              </a:rPr>
              <a:t>Agenda</a:t>
            </a:r>
            <a:endParaRPr lang="en-CA" dirty="0">
              <a:latin typeface="Paytone One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671" y="1514902"/>
            <a:ext cx="8913759" cy="3484328"/>
          </a:xfrm>
        </p:spPr>
        <p:txBody>
          <a:bodyPr/>
          <a:lstStyle/>
          <a:p>
            <a:pPr marL="685800" indent="-457200">
              <a:buAutoNum type="arabicPeriod"/>
            </a:pPr>
            <a:r>
              <a:rPr lang="en-CA" sz="2800" dirty="0" smtClean="0"/>
              <a:t>Who is eligible and what is the funding for?</a:t>
            </a:r>
          </a:p>
          <a:p>
            <a:pPr marL="685800" indent="-457200">
              <a:buAutoNum type="arabicPeriod"/>
            </a:pPr>
            <a:r>
              <a:rPr lang="en-CA" sz="2800" dirty="0" smtClean="0"/>
              <a:t>Background on IRP</a:t>
            </a:r>
          </a:p>
          <a:p>
            <a:pPr marL="685800" indent="-457200">
              <a:buAutoNum type="arabicPeriod"/>
            </a:pPr>
            <a:r>
              <a:rPr lang="en-CA" sz="2800" dirty="0" smtClean="0"/>
              <a:t>Examples of social enterprises </a:t>
            </a:r>
          </a:p>
          <a:p>
            <a:pPr marL="685800" indent="-457200">
              <a:buFont typeface="Arial"/>
              <a:buAutoNum type="arabicPeriod"/>
            </a:pPr>
            <a:r>
              <a:rPr lang="en-CA" sz="2800" dirty="0"/>
              <a:t>What does investment readiness look like?</a:t>
            </a:r>
          </a:p>
          <a:p>
            <a:pPr marL="685800" indent="-457200">
              <a:buAutoNum type="arabicPeriod"/>
            </a:pPr>
            <a:r>
              <a:rPr lang="en-CA" sz="2800" dirty="0" smtClean="0"/>
              <a:t>Application process </a:t>
            </a:r>
          </a:p>
          <a:p>
            <a:pPr marL="685800" indent="-457200">
              <a:buAutoNum type="arabicPeriod"/>
            </a:pPr>
            <a:r>
              <a:rPr lang="en-CA" sz="2800" dirty="0" smtClean="0"/>
              <a:t>Q and A </a:t>
            </a:r>
          </a:p>
          <a:p>
            <a:pPr marL="685800" indent="-457200">
              <a:buAutoNum type="arabicPeriod"/>
            </a:pPr>
            <a:r>
              <a:rPr lang="en-CA" sz="2800" dirty="0" smtClean="0"/>
              <a:t>Networking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149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76" y="163318"/>
            <a:ext cx="7222363" cy="1325563"/>
          </a:xfrm>
        </p:spPr>
        <p:txBody>
          <a:bodyPr/>
          <a:lstStyle/>
          <a:p>
            <a:r>
              <a:rPr lang="en-CA" sz="6000" dirty="0" smtClean="0">
                <a:latin typeface="Paytone One" panose="020B0604020202020204" charset="0"/>
              </a:rPr>
              <a:t>Round</a:t>
            </a:r>
            <a:r>
              <a:rPr lang="en-CA" sz="6000" dirty="0" smtClean="0"/>
              <a:t> </a:t>
            </a:r>
            <a:r>
              <a:rPr lang="en-CA" sz="6000" dirty="0" smtClean="0">
                <a:latin typeface="Paytone One" panose="020B0604020202020204" charset="0"/>
              </a:rPr>
              <a:t>1 timelines</a:t>
            </a:r>
            <a:endParaRPr lang="en-CA" sz="6000" dirty="0">
              <a:latin typeface="Paytone One" panose="020B060402020202020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63086"/>
              </p:ext>
            </p:extLst>
          </p:nvPr>
        </p:nvGraphicFramePr>
        <p:xfrm>
          <a:off x="412876" y="1362753"/>
          <a:ext cx="11245723" cy="4652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052">
                  <a:extLst>
                    <a:ext uri="{9D8B030D-6E8A-4147-A177-3AD203B41FA5}">
                      <a16:colId xmlns:a16="http://schemas.microsoft.com/office/drawing/2014/main" val="3656322237"/>
                    </a:ext>
                  </a:extLst>
                </a:gridCol>
                <a:gridCol w="8805671">
                  <a:extLst>
                    <a:ext uri="{9D8B030D-6E8A-4147-A177-3AD203B41FA5}">
                      <a16:colId xmlns:a16="http://schemas.microsoft.com/office/drawing/2014/main" val="554246738"/>
                    </a:ext>
                  </a:extLst>
                </a:gridCol>
              </a:tblGrid>
              <a:tr h="726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January 8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Application period begins, portal</a:t>
                      </a:r>
                      <a:r>
                        <a:rPr lang="en-CA" sz="3200" baseline="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 opens</a:t>
                      </a:r>
                      <a:endParaRPr lang="en-CA" sz="3200" dirty="0" smtClean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37776"/>
                  </a:ext>
                </a:extLst>
              </a:tr>
              <a:tr h="726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February 10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Application period</a:t>
                      </a:r>
                      <a:r>
                        <a:rPr lang="en-CA" sz="3200" baseline="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 ends</a:t>
                      </a:r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,</a:t>
                      </a:r>
                      <a:r>
                        <a:rPr lang="en-CA" sz="3200" baseline="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 portal</a:t>
                      </a:r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 closes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March 16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Deadline for regional partners to finish adjudication process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49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April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CFC flows the first-year money to regional partners (50% of total)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88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May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dirty="0" smtClean="0">
                          <a:solidFill>
                            <a:schemeClr val="tx2"/>
                          </a:solidFill>
                          <a:latin typeface="Basic" panose="020B0604020202020204" charset="0"/>
                        </a:rPr>
                        <a:t>Regional partners flow funds to social purpose organizations</a:t>
                      </a:r>
                      <a:endParaRPr lang="en-CA" sz="3200" dirty="0">
                        <a:solidFill>
                          <a:schemeClr val="tx2"/>
                        </a:solidFill>
                        <a:latin typeface="Basic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5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625600" y="585575"/>
            <a:ext cx="8528400" cy="91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Paytone One"/>
                <a:ea typeface="Paytone One"/>
                <a:cs typeface="Paytone One"/>
                <a:sym typeface="Paytone One"/>
              </a:rPr>
              <a:t>How does it work?</a:t>
            </a:r>
            <a:endParaRPr sz="5400">
              <a:latin typeface="Paytone One"/>
              <a:ea typeface="Paytone One"/>
              <a:cs typeface="Paytone One"/>
              <a:sym typeface="Paytone On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394" y="1950646"/>
            <a:ext cx="12112690" cy="3964226"/>
            <a:chOff x="86394" y="1950646"/>
            <a:chExt cx="12112690" cy="3964226"/>
          </a:xfrm>
        </p:grpSpPr>
        <p:sp>
          <p:nvSpPr>
            <p:cNvPr id="80" name="Google Shape;80;p13"/>
            <p:cNvSpPr/>
            <p:nvPr/>
          </p:nvSpPr>
          <p:spPr>
            <a:xfrm rot="20887477">
              <a:off x="6916900" y="3816614"/>
              <a:ext cx="1957887" cy="841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712523" flipH="1">
              <a:off x="5055185" y="3816614"/>
              <a:ext cx="1957887" cy="841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19806945">
              <a:off x="6767036" y="3940916"/>
              <a:ext cx="232666" cy="23399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20887477">
              <a:off x="3198513" y="3816614"/>
              <a:ext cx="1957887" cy="841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19806945">
              <a:off x="4951073" y="3541934"/>
              <a:ext cx="232666" cy="23399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712523" flipH="1">
              <a:off x="1326739" y="3816614"/>
              <a:ext cx="1957887" cy="841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19806945">
              <a:off x="3130274" y="3940916"/>
              <a:ext cx="232666" cy="23399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19806945">
              <a:off x="1261325" y="3541934"/>
              <a:ext cx="232666" cy="23399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712523" flipH="1">
              <a:off x="8928772" y="3766624"/>
              <a:ext cx="1957887" cy="841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19806945">
              <a:off x="8824661" y="3491945"/>
              <a:ext cx="232666" cy="23399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6394" y="1950646"/>
              <a:ext cx="10280343" cy="1462160"/>
              <a:chOff x="86394" y="1866566"/>
              <a:chExt cx="10280343" cy="1462160"/>
            </a:xfrm>
          </p:grpSpPr>
          <p:sp>
            <p:nvSpPr>
              <p:cNvPr id="51" name="Google Shape;100;p13"/>
              <p:cNvSpPr/>
              <p:nvPr/>
            </p:nvSpPr>
            <p:spPr>
              <a:xfrm>
                <a:off x="7419119" y="1879329"/>
                <a:ext cx="2947618" cy="1335317"/>
              </a:xfrm>
              <a:prstGeom prst="roundRect">
                <a:avLst>
                  <a:gd name="adj" fmla="val 448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50" name="Google Shape;100;p13"/>
              <p:cNvSpPr/>
              <p:nvPr/>
            </p:nvSpPr>
            <p:spPr>
              <a:xfrm>
                <a:off x="3553276" y="1866566"/>
                <a:ext cx="2947618" cy="1335317"/>
              </a:xfrm>
              <a:prstGeom prst="roundRect">
                <a:avLst>
                  <a:gd name="adj" fmla="val 448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 rot="10800000">
                <a:off x="5010626" y="3218361"/>
                <a:ext cx="130428" cy="9869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3504168" y="1970528"/>
                <a:ext cx="2991782" cy="1358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800" dirty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Capital can be used to access business services and supports</a:t>
                </a:r>
                <a:endParaRPr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86394" y="1879329"/>
                <a:ext cx="2947618" cy="1335317"/>
              </a:xfrm>
              <a:prstGeom prst="roundRect">
                <a:avLst>
                  <a:gd name="adj" fmla="val 448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 rot="10800000">
                <a:off x="1304238" y="3212196"/>
                <a:ext cx="130428" cy="98498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129051" y="2191238"/>
                <a:ext cx="2827639" cy="911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Social enterprises </a:t>
                </a:r>
                <a:b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apply for non-repayable  IRP capital</a:t>
                </a:r>
                <a:endParaRPr sz="18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 rot="10800000">
                <a:off x="8892928" y="3228386"/>
                <a:ext cx="130428" cy="9849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7635013" y="2170218"/>
                <a:ext cx="2559235" cy="9658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800" dirty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Social enterprises develop plan to </a:t>
                </a:r>
                <a:br>
                  <a:rPr lang="en-US" sz="1800" dirty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800" dirty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accept </a:t>
                </a:r>
                <a:r>
                  <a:rPr lang="en-US" sz="1800" dirty="0" smtClean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investments</a:t>
                </a:r>
                <a:endParaRPr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0" name="Google Shape;110;p13"/>
            <p:cNvSpPr/>
            <p:nvPr/>
          </p:nvSpPr>
          <p:spPr>
            <a:xfrm rot="19806945">
              <a:off x="10834621" y="3940916"/>
              <a:ext cx="232666" cy="233997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80210" y="4278070"/>
              <a:ext cx="10118874" cy="1636802"/>
              <a:chOff x="2069700" y="4278070"/>
              <a:chExt cx="10118874" cy="1636802"/>
            </a:xfrm>
          </p:grpSpPr>
          <p:sp>
            <p:nvSpPr>
              <p:cNvPr id="49" name="Google Shape;97;p13"/>
              <p:cNvSpPr txBox="1"/>
              <p:nvPr/>
            </p:nvSpPr>
            <p:spPr>
              <a:xfrm>
                <a:off x="5634382" y="4394997"/>
                <a:ext cx="2628424" cy="15198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83" name="Google Shape;83;p13"/>
              <p:cNvGrpSpPr/>
              <p:nvPr/>
            </p:nvGrpSpPr>
            <p:grpSpPr>
              <a:xfrm>
                <a:off x="5706480" y="4298949"/>
                <a:ext cx="2353758" cy="1060233"/>
                <a:chOff x="5667000" y="4673513"/>
                <a:chExt cx="2085600" cy="935237"/>
              </a:xfrm>
            </p:grpSpPr>
            <p:sp>
              <p:nvSpPr>
                <p:cNvPr id="85" name="Google Shape;85;p13"/>
                <p:cNvSpPr txBox="1"/>
                <p:nvPr/>
              </p:nvSpPr>
              <p:spPr>
                <a:xfrm>
                  <a:off x="5667000" y="4703050"/>
                  <a:ext cx="2085600" cy="90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2100"/>
                    </a:spcAft>
                    <a:buNone/>
                  </a:pPr>
                  <a:r>
                    <a:rPr lang="en-US" sz="1800" dirty="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Social enterprises report on the use of capital and their impact</a:t>
                  </a:r>
                  <a:endParaRPr sz="1800" dirty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>
                  <a:off x="6652034" y="4673513"/>
                  <a:ext cx="115569" cy="8688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13"/>
              <p:cNvSpPr txBox="1"/>
              <p:nvPr/>
            </p:nvSpPr>
            <p:spPr>
              <a:xfrm>
                <a:off x="2069700" y="4394997"/>
                <a:ext cx="2628424" cy="15198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Successful </a:t>
                </a:r>
                <a:b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r>
                  <a:rPr lang="en-US" sz="1800" dirty="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applicants receive non-repayable capital</a:t>
                </a:r>
                <a:endParaRPr sz="18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3181390" y="4298949"/>
                <a:ext cx="130428" cy="9849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7;p13"/>
              <p:cNvSpPr txBox="1"/>
              <p:nvPr/>
            </p:nvSpPr>
            <p:spPr>
              <a:xfrm>
                <a:off x="9560150" y="4394997"/>
                <a:ext cx="2628424" cy="15198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endParaRPr sz="1800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111" name="Google Shape;111;p13"/>
              <p:cNvGrpSpPr/>
              <p:nvPr/>
            </p:nvGrpSpPr>
            <p:grpSpPr>
              <a:xfrm>
                <a:off x="9851626" y="4278070"/>
                <a:ext cx="2198691" cy="1024875"/>
                <a:chOff x="9339892" y="4673513"/>
                <a:chExt cx="1948200" cy="883807"/>
              </a:xfrm>
            </p:grpSpPr>
            <p:sp>
              <p:nvSpPr>
                <p:cNvPr id="114" name="Google Shape;114;p13"/>
                <p:cNvSpPr/>
                <p:nvPr/>
              </p:nvSpPr>
              <p:spPr>
                <a:xfrm>
                  <a:off x="10256209" y="4673513"/>
                  <a:ext cx="115569" cy="8688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3"/>
                <p:cNvSpPr txBox="1"/>
                <p:nvPr/>
              </p:nvSpPr>
              <p:spPr>
                <a:xfrm>
                  <a:off x="9339892" y="4804620"/>
                  <a:ext cx="1948200" cy="75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2100"/>
                    </a:spcAft>
                    <a:buNone/>
                  </a:pPr>
                  <a:r>
                    <a:rPr lang="en-US" sz="1800" dirty="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Social enterprises ready for social finance market</a:t>
                  </a:r>
                  <a:endParaRPr sz="1800" dirty="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576475" y="681025"/>
            <a:ext cx="6190200" cy="50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Paytone One"/>
                <a:ea typeface="Paytone One"/>
                <a:cs typeface="Paytone One"/>
                <a:sym typeface="Paytone One"/>
              </a:rPr>
              <a:t>Find out more</a:t>
            </a:r>
            <a:endParaRPr dirty="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3671" y="1514902"/>
            <a:ext cx="8913759" cy="3484328"/>
          </a:xfrm>
        </p:spPr>
        <p:txBody>
          <a:bodyPr/>
          <a:lstStyle/>
          <a:p>
            <a:pPr marL="685800" indent="-457200">
              <a:buAutoNum type="arabicPeriod"/>
            </a:pPr>
            <a:r>
              <a:rPr lang="en-CA" sz="2800" dirty="0" smtClean="0">
                <a:solidFill>
                  <a:srgbClr val="FF0000"/>
                </a:solidFill>
              </a:rPr>
              <a:t>Facebook, Twitter: @</a:t>
            </a:r>
            <a:r>
              <a:rPr lang="en-CA" sz="2800" dirty="0" err="1" smtClean="0">
                <a:solidFill>
                  <a:srgbClr val="FF0000"/>
                </a:solidFill>
              </a:rPr>
              <a:t>HamCommFdn</a:t>
            </a:r>
            <a:endParaRPr lang="en-CA" sz="2800" dirty="0" smtClean="0">
              <a:solidFill>
                <a:srgbClr val="FF0000"/>
              </a:solidFill>
            </a:endParaRPr>
          </a:p>
          <a:p>
            <a:pPr marL="685800" indent="-457200">
              <a:buAutoNum type="arabicPeriod"/>
            </a:pPr>
            <a:r>
              <a:rPr lang="en-CA" sz="2800" dirty="0" smtClean="0">
                <a:solidFill>
                  <a:srgbClr val="FF0000"/>
                </a:solidFill>
              </a:rPr>
              <a:t>Additional information at: hamiltoncommunityfoundation.ca/IRP</a:t>
            </a:r>
          </a:p>
          <a:p>
            <a:pPr marL="685800" indent="-457200">
              <a:buAutoNum type="arabicPeriod"/>
            </a:pPr>
            <a:r>
              <a:rPr lang="en-CA" sz="2800" dirty="0" smtClean="0">
                <a:solidFill>
                  <a:srgbClr val="FF0000"/>
                </a:solidFill>
              </a:rPr>
              <a:t>For support contact: IRP@hamiltoncommunityfoundation.ca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550" y="1985975"/>
            <a:ext cx="7016899" cy="21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subTitle" idx="4294967295"/>
          </p:nvPr>
        </p:nvSpPr>
        <p:spPr>
          <a:xfrm>
            <a:off x="5533250" y="4556725"/>
            <a:ext cx="12516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15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Funded by</a:t>
            </a:r>
            <a:endParaRPr sz="15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300" y="4836324"/>
            <a:ext cx="1497399" cy="6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419300" y="5979000"/>
            <a:ext cx="2856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irp-ppi.ca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8916100" y="5979000"/>
            <a:ext cx="2856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#IRProgram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Paytone One"/>
                <a:ea typeface="Paytone One"/>
                <a:cs typeface="Paytone One"/>
                <a:sym typeface="Paytone One"/>
              </a:rPr>
              <a:t>Who is eligible?</a:t>
            </a:r>
            <a:endParaRPr sz="5400" dirty="0">
              <a:latin typeface="Paytone One"/>
              <a:ea typeface="Paytone One"/>
              <a:cs typeface="Paytone One"/>
              <a:sym typeface="Payto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10275" y="1673050"/>
            <a:ext cx="6279900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If </a:t>
            </a: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you are a: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Charity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Incorporated non-profit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Co-op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●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For-profit social enterprise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… and need support for a project that will allow you to explore or advance you</a:t>
            </a:r>
            <a:r>
              <a:rPr lang="en-US" sz="24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r </a:t>
            </a:r>
            <a:r>
              <a:rPr lang="en-US" sz="2400" dirty="0" smtClean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enterprise or project</a:t>
            </a:r>
            <a:r>
              <a:rPr lang="en-US" sz="2400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5" y="981725"/>
            <a:ext cx="7746900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Paytone One"/>
                <a:ea typeface="Paytone One"/>
                <a:cs typeface="Paytone One"/>
                <a:sym typeface="Paytone One"/>
              </a:rPr>
              <a:t>What is it for?</a:t>
            </a:r>
            <a:endParaRPr sz="5400" dirty="0">
              <a:latin typeface="Paytone One"/>
              <a:ea typeface="Paytone One"/>
              <a:cs typeface="Paytone One"/>
              <a:sym typeface="Payto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4741" y="1563868"/>
            <a:ext cx="7084238" cy="457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To advance the work of social </a:t>
            </a:r>
            <a:r>
              <a:rPr lang="en-CA" dirty="0" smtClean="0"/>
              <a:t>purpose organizations who have a project, or an idea for a project, that generates revenue from the sales of goods and/or services, and that will </a:t>
            </a:r>
            <a:r>
              <a:rPr lang="en-CA" b="1" i="1" dirty="0" smtClean="0">
                <a:solidFill>
                  <a:srgbClr val="FF0000"/>
                </a:solidFill>
              </a:rPr>
              <a:t>require future capital investment</a:t>
            </a:r>
          </a:p>
          <a:p>
            <a:pPr marL="811213" lvl="1" indent="-274638">
              <a:spcBef>
                <a:spcPts val="1800"/>
              </a:spcBef>
              <a:buClr>
                <a:schemeClr val="tx2"/>
              </a:buClr>
            </a:pPr>
            <a:r>
              <a:rPr lang="en-CA" sz="2800" dirty="0" smtClean="0">
                <a:solidFill>
                  <a:schemeClr val="tx2"/>
                </a:solidFill>
              </a:rPr>
              <a:t>The organization can demonstrate </a:t>
            </a:r>
            <a:r>
              <a:rPr lang="en-CA" sz="2800" dirty="0">
                <a:solidFill>
                  <a:schemeClr val="tx2"/>
                </a:solidFill>
              </a:rPr>
              <a:t>they have a plan, capacity and expertise to </a:t>
            </a:r>
            <a:r>
              <a:rPr lang="en-CA" sz="2800" dirty="0" smtClean="0">
                <a:solidFill>
                  <a:schemeClr val="tx2"/>
                </a:solidFill>
              </a:rPr>
              <a:t>carry out their project/idea, relative to its development stage</a:t>
            </a:r>
            <a:endParaRPr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4" y="981725"/>
            <a:ext cx="9736965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Paytone One"/>
                <a:ea typeface="Paytone One"/>
                <a:cs typeface="Paytone One"/>
                <a:sym typeface="Paytone One"/>
              </a:rPr>
              <a:t>Eligible activities include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12874" y="1875126"/>
            <a:ext cx="4360293" cy="49828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</a:t>
            </a:r>
            <a:r>
              <a:rPr lang="en-CA" sz="2800" dirty="0">
                <a:solidFill>
                  <a:schemeClr val="tx2"/>
                </a:solidFill>
              </a:rPr>
              <a:t>	</a:t>
            </a:r>
            <a:r>
              <a:rPr lang="en-CA" sz="2800" dirty="0">
                <a:solidFill>
                  <a:schemeClr val="tx1"/>
                </a:solidFill>
              </a:rPr>
              <a:t>Business planning</a:t>
            </a:r>
          </a:p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	Viability study</a:t>
            </a:r>
          </a:p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	Accounting </a:t>
            </a:r>
            <a:r>
              <a:rPr lang="en-CA" sz="2800" dirty="0" smtClean="0">
                <a:solidFill>
                  <a:schemeClr val="tx1"/>
                </a:solidFill>
              </a:rPr>
              <a:t>services</a:t>
            </a:r>
            <a:endParaRPr lang="en-CA" sz="2800" dirty="0">
              <a:solidFill>
                <a:schemeClr val="tx1"/>
              </a:solidFill>
            </a:endParaRPr>
          </a:p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	Financial modelling</a:t>
            </a:r>
          </a:p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	Impact measurement</a:t>
            </a:r>
          </a:p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	Investment structuring</a:t>
            </a:r>
          </a:p>
          <a:p>
            <a:pPr marL="0" lvl="0" indent="0" defTabSz="539750">
              <a:tabLst>
                <a:tab pos="447675" algn="l"/>
              </a:tabLst>
            </a:pPr>
            <a:r>
              <a:rPr lang="en-CA" sz="2800" dirty="0">
                <a:solidFill>
                  <a:schemeClr val="tx1"/>
                </a:solidFill>
              </a:rPr>
              <a:t>●	Tendering and bid </a:t>
            </a:r>
            <a:r>
              <a:rPr lang="en-CA" sz="2800" dirty="0" smtClean="0">
                <a:solidFill>
                  <a:schemeClr val="tx1"/>
                </a:solidFill>
              </a:rPr>
              <a:t>writing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4" name="Google Shape;68;p11"/>
          <p:cNvSpPr txBox="1">
            <a:spLocks/>
          </p:cNvSpPr>
          <p:nvPr/>
        </p:nvSpPr>
        <p:spPr>
          <a:xfrm>
            <a:off x="4773168" y="2042912"/>
            <a:ext cx="7416155" cy="48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Legal services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Product development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Market analysis and understanding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Financial recording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Negotiation support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Management coaching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Minor asset purchases to fulfill a contract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Minor renovation to fulfill a contract</a:t>
            </a:r>
          </a:p>
          <a:p>
            <a:pPr marL="0" indent="0" defTabSz="447675"/>
            <a:r>
              <a:rPr lang="en-CA" sz="2800" dirty="0" smtClean="0">
                <a:solidFill>
                  <a:schemeClr val="tx1"/>
                </a:solidFill>
              </a:rPr>
              <a:t>●	Software or web design product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12874" y="981725"/>
            <a:ext cx="11337166" cy="89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Paytone One"/>
                <a:ea typeface="Paytone One"/>
                <a:cs typeface="Paytone One"/>
                <a:sym typeface="Paytone One"/>
              </a:rPr>
              <a:t>Ineligible uses of funds include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34950" y="1830521"/>
            <a:ext cx="7237811" cy="50274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Regular operating costs and ongoing activities such as the publication of regular issues of newsletters, magazines and periodicals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Funding for additional permanent 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Rent or real estate purchases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Any activity taking place outside Canada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Individuals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/>
                </a:solidFill>
              </a:rPr>
              <a:t>Provincial or municipal government agencies (they can be involved but the grant will be made directly to the SPO)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23672" y="681037"/>
            <a:ext cx="6342900" cy="50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Paytone One"/>
                <a:ea typeface="Paytone One"/>
                <a:cs typeface="Paytone One"/>
                <a:sym typeface="Paytone One"/>
              </a:rPr>
              <a:t>What is the Investment Readiness Program?</a:t>
            </a:r>
            <a:endParaRPr sz="3600" dirty="0"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23874" y="1418849"/>
            <a:ext cx="6817754" cy="37809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A federal government program to </a:t>
            </a:r>
            <a:r>
              <a:rPr lang="en-CA" dirty="0" smtClean="0"/>
              <a:t>help </a:t>
            </a:r>
            <a:r>
              <a:rPr lang="en-CA" dirty="0"/>
              <a:t>charities, non-profits, social enterprises, for-profit social enterprises and co-operatives </a:t>
            </a:r>
            <a:r>
              <a:rPr lang="en-CA" dirty="0" smtClean="0"/>
              <a:t>build the capacity </a:t>
            </a:r>
            <a:r>
              <a:rPr lang="en-CA" dirty="0"/>
              <a:t>to participate in Canada’s growing social finance </a:t>
            </a:r>
            <a:r>
              <a:rPr lang="en-CA" dirty="0" smtClean="0"/>
              <a:t>market</a:t>
            </a:r>
            <a:endParaRPr lang="en-CA" dirty="0"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7488400" y="0"/>
            <a:ext cx="4169700" cy="46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Eligible organizations could receive </a:t>
            </a:r>
            <a:r>
              <a:rPr lang="en-US" dirty="0" smtClean="0">
                <a:solidFill>
                  <a:schemeClr val="lt2"/>
                </a:solidFill>
              </a:rPr>
              <a:t>non-</a:t>
            </a:r>
            <a:r>
              <a:rPr lang="en-US" dirty="0">
                <a:solidFill>
                  <a:schemeClr val="lt2"/>
                </a:solidFill>
              </a:rPr>
              <a:t/>
            </a:r>
            <a:br>
              <a:rPr lang="en-US" dirty="0">
                <a:solidFill>
                  <a:schemeClr val="lt2"/>
                </a:solidFill>
              </a:rPr>
            </a:br>
            <a:r>
              <a:rPr lang="en-US" dirty="0">
                <a:solidFill>
                  <a:schemeClr val="lt2"/>
                </a:solidFill>
              </a:rPr>
              <a:t>repayable capital </a:t>
            </a:r>
            <a:r>
              <a:rPr lang="en-US" dirty="0" smtClean="0">
                <a:solidFill>
                  <a:schemeClr val="lt2"/>
                </a:solidFill>
              </a:rPr>
              <a:t>of $10,000 to $100,000 to </a:t>
            </a:r>
            <a:r>
              <a:rPr lang="en-US" dirty="0">
                <a:solidFill>
                  <a:schemeClr val="lt2"/>
                </a:solidFill>
              </a:rPr>
              <a:t>launch, design, measure and scale their social enterprise.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681037"/>
            <a:ext cx="6659516" cy="505873"/>
          </a:xfrm>
        </p:spPr>
        <p:txBody>
          <a:bodyPr/>
          <a:lstStyle/>
          <a:p>
            <a:r>
              <a:rPr lang="en-US" sz="3600" dirty="0">
                <a:latin typeface="Paytone One"/>
                <a:ea typeface="Paytone One"/>
                <a:cs typeface="Paytone One"/>
                <a:sym typeface="Paytone One"/>
              </a:rPr>
              <a:t>What is the Investment Readiness Program?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671" y="1553136"/>
            <a:ext cx="6468447" cy="3960560"/>
          </a:xfrm>
        </p:spPr>
        <p:txBody>
          <a:bodyPr/>
          <a:lstStyle/>
          <a:p>
            <a:pPr marL="179388" indent="0"/>
            <a:r>
              <a:rPr lang="en-CA" sz="3600" dirty="0" smtClean="0">
                <a:solidFill>
                  <a:srgbClr val="434343"/>
                </a:solidFill>
                <a:latin typeface="Basic" panose="020B0604020202020204" charset="0"/>
                <a:ea typeface="Poppins"/>
                <a:cs typeface="Poppins"/>
                <a:sym typeface="Poppins"/>
              </a:rPr>
              <a:t>Goal: Help </a:t>
            </a:r>
            <a:r>
              <a:rPr lang="en-CA" sz="3600" dirty="0">
                <a:solidFill>
                  <a:srgbClr val="434343"/>
                </a:solidFill>
                <a:latin typeface="Basic" panose="020B0604020202020204" charset="0"/>
                <a:ea typeface="Poppins"/>
                <a:cs typeface="Poppins"/>
                <a:sym typeface="Poppins"/>
              </a:rPr>
              <a:t>social purpose </a:t>
            </a:r>
            <a:r>
              <a:rPr lang="en-CA" sz="3600" dirty="0" smtClean="0">
                <a:solidFill>
                  <a:srgbClr val="434343"/>
                </a:solidFill>
                <a:latin typeface="Basic" panose="020B0604020202020204" charset="0"/>
                <a:ea typeface="Poppins"/>
                <a:cs typeface="Poppins"/>
                <a:sym typeface="Poppins"/>
              </a:rPr>
              <a:t>organizations </a:t>
            </a:r>
            <a:r>
              <a:rPr lang="en-CA" sz="3600" dirty="0">
                <a:solidFill>
                  <a:srgbClr val="434343"/>
                </a:solidFill>
                <a:latin typeface="Basic" panose="020B0604020202020204" charset="0"/>
                <a:ea typeface="Poppins"/>
                <a:cs typeface="Poppins"/>
                <a:sym typeface="Poppins"/>
              </a:rPr>
              <a:t>to continue unlocking solutions to pressing social, cultural and environmental challenges.</a:t>
            </a:r>
            <a:endParaRPr lang="en-CA" sz="3600" dirty="0">
              <a:latin typeface="Basic" panose="020B0604020202020204" charset="0"/>
              <a:ea typeface="Poppins"/>
              <a:cs typeface="Poppins"/>
              <a:sym typeface="Poppins"/>
            </a:endParaRPr>
          </a:p>
          <a:p>
            <a:endParaRPr lang="en-CA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488388" y="514467"/>
            <a:ext cx="4169664" cy="4999229"/>
          </a:xfrm>
        </p:spPr>
        <p:txBody>
          <a:bodyPr/>
          <a:lstStyle/>
          <a:p>
            <a:pPr marL="114300" indent="0">
              <a:buNone/>
            </a:pPr>
            <a:endParaRPr lang="en-CA" dirty="0" smtClean="0"/>
          </a:p>
          <a:p>
            <a:r>
              <a:rPr lang="en-CA" sz="3600" dirty="0" smtClean="0"/>
              <a:t>$</a:t>
            </a:r>
            <a:r>
              <a:rPr lang="en-CA" sz="3600" dirty="0"/>
              <a:t>50 million Federal fund through ESDC</a:t>
            </a:r>
          </a:p>
          <a:p>
            <a:r>
              <a:rPr lang="en-CA" sz="3600" dirty="0" smtClean="0"/>
              <a:t>Prepare for $755 million Social Finance Fund to be launched in 2020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983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230811" y="1436505"/>
            <a:ext cx="6260603" cy="3562724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Hamilton, London and Niagara Community Foundations and McMaster Innovation Park (MIP)</a:t>
            </a:r>
            <a:endParaRPr lang="en-CA" sz="2800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Allocation of $1.0 million for the region over two, or possibly three, application rounds.  $500,000 to be allocated in this round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801" y="561032"/>
            <a:ext cx="4169664" cy="4999229"/>
          </a:xfrm>
        </p:spPr>
        <p:txBody>
          <a:bodyPr/>
          <a:lstStyle/>
          <a:p>
            <a:r>
              <a:rPr lang="en-CA" dirty="0" smtClean="0"/>
              <a:t>Community Foundations of Canada is a Readiness Support Partner</a:t>
            </a:r>
          </a:p>
          <a:p>
            <a:r>
              <a:rPr lang="en-CA" dirty="0" smtClean="0"/>
              <a:t>Community foundations have created regional partnerships to raise awareness about the IRP and to adjudicate applications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CA" sz="3600" dirty="0" smtClean="0">
                <a:latin typeface="Paytone One" panose="020B0604020202020204" charset="0"/>
              </a:rPr>
              <a:t>Regional</a:t>
            </a:r>
            <a:r>
              <a:rPr lang="en-CA" sz="3600" dirty="0" smtClean="0"/>
              <a:t> </a:t>
            </a:r>
            <a:r>
              <a:rPr lang="en-CA" sz="3600" dirty="0">
                <a:latin typeface="Paytone One" panose="020B0604020202020204" charset="0"/>
              </a:rPr>
              <a:t>p</a:t>
            </a:r>
            <a:r>
              <a:rPr lang="en-CA" sz="3600" dirty="0" smtClean="0">
                <a:latin typeface="Paytone One" panose="020B0604020202020204" charset="0"/>
              </a:rPr>
              <a:t>artnership</a:t>
            </a:r>
            <a:endParaRPr lang="en-CA" sz="3600" dirty="0">
              <a:latin typeface="Paytone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2644"/>
      </a:dk1>
      <a:lt1>
        <a:srgbClr val="FFFFFF"/>
      </a:lt1>
      <a:dk2>
        <a:srgbClr val="00A387"/>
      </a:dk2>
      <a:lt2>
        <a:srgbClr val="C7F3F9"/>
      </a:lt2>
      <a:accent1>
        <a:srgbClr val="003863"/>
      </a:accent1>
      <a:accent2>
        <a:srgbClr val="00C0DE"/>
      </a:accent2>
      <a:accent3>
        <a:srgbClr val="A5A5A5"/>
      </a:accent3>
      <a:accent4>
        <a:srgbClr val="C1D60D"/>
      </a:accent4>
      <a:accent5>
        <a:srgbClr val="002644"/>
      </a:accent5>
      <a:accent6>
        <a:srgbClr val="00A387"/>
      </a:accent6>
      <a:hlink>
        <a:srgbClr val="00C0DE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750</Words>
  <Application>Microsoft Office PowerPoint</Application>
  <PresentationFormat>Widescreen</PresentationFormat>
  <Paragraphs>174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Poppins</vt:lpstr>
      <vt:lpstr>Arial</vt:lpstr>
      <vt:lpstr>Basic</vt:lpstr>
      <vt:lpstr>Paytone One</vt:lpstr>
      <vt:lpstr>Calibri</vt:lpstr>
      <vt:lpstr>Office Theme</vt:lpstr>
      <vt:lpstr>Introduction  to the IRP </vt:lpstr>
      <vt:lpstr>Agenda</vt:lpstr>
      <vt:lpstr>Who is eligible? </vt:lpstr>
      <vt:lpstr>What is it for? </vt:lpstr>
      <vt:lpstr>Eligible activities include</vt:lpstr>
      <vt:lpstr>Ineligible uses of funds include</vt:lpstr>
      <vt:lpstr>What is the Investment Readiness Program?</vt:lpstr>
      <vt:lpstr>What is the Investment Readiness Program?</vt:lpstr>
      <vt:lpstr>PowerPoint Presentation</vt:lpstr>
      <vt:lpstr>PowerPoint Presentation</vt:lpstr>
      <vt:lpstr>Key considerations</vt:lpstr>
      <vt:lpstr>Charity’s catering business</vt:lpstr>
      <vt:lpstr>Indigenous fish farm</vt:lpstr>
      <vt:lpstr>Repurposing worship spaces</vt:lpstr>
      <vt:lpstr>Non-profit co-ops</vt:lpstr>
      <vt:lpstr>Key components of investment readiness</vt:lpstr>
      <vt:lpstr>Who is eligible? </vt:lpstr>
      <vt:lpstr>Application process</vt:lpstr>
      <vt:lpstr>How can I apply?</vt:lpstr>
      <vt:lpstr>Round 1 timelines</vt:lpstr>
      <vt:lpstr>How does it work?</vt:lpstr>
      <vt:lpstr>Find out more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the IRP</dc:title>
  <dc:creator>Annette Aquin</dc:creator>
  <cp:lastModifiedBy>Tracy Varcoe</cp:lastModifiedBy>
  <cp:revision>75</cp:revision>
  <cp:lastPrinted>2020-01-09T01:24:45Z</cp:lastPrinted>
  <dcterms:modified xsi:type="dcterms:W3CDTF">2020-01-17T13:59:13Z</dcterms:modified>
</cp:coreProperties>
</file>